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8"/>
  </p:notesMasterIdLst>
  <p:sldIdLst>
    <p:sldId id="408" r:id="rId2"/>
    <p:sldId id="409" r:id="rId3"/>
    <p:sldId id="410" r:id="rId4"/>
    <p:sldId id="411" r:id="rId5"/>
    <p:sldId id="412" r:id="rId6"/>
    <p:sldId id="413" r:id="rId7"/>
    <p:sldId id="414" r:id="rId8"/>
    <p:sldId id="415" r:id="rId9"/>
    <p:sldId id="416" r:id="rId10"/>
    <p:sldId id="417" r:id="rId11"/>
    <p:sldId id="418" r:id="rId12"/>
    <p:sldId id="419" r:id="rId13"/>
    <p:sldId id="420" r:id="rId14"/>
    <p:sldId id="406" r:id="rId15"/>
    <p:sldId id="365" r:id="rId16"/>
    <p:sldId id="368" r:id="rId17"/>
    <p:sldId id="396" r:id="rId18"/>
    <p:sldId id="398" r:id="rId19"/>
    <p:sldId id="397" r:id="rId20"/>
    <p:sldId id="399" r:id="rId21"/>
    <p:sldId id="400" r:id="rId22"/>
    <p:sldId id="401" r:id="rId23"/>
    <p:sldId id="402" r:id="rId24"/>
    <p:sldId id="366" r:id="rId25"/>
    <p:sldId id="404" r:id="rId26"/>
    <p:sldId id="367" r:id="rId2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ustin Preece" initials="JP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888" y="-3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commentAuthors" Target="commentAuthors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3-01-07T15:40:16.955" idx="3">
    <p:pos x="10" y="10"/>
    <p:text>consider a following pathway slide, or at least an image of a pathway at the bottom that connects the "reaction" model to the "pathway" model. this point needs to be driven home.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C65C3BF-004E-4008-BE3B-8367125B0E0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8324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904072-1D61-4D5B-A826-022B2F6A39F2}" type="slidenum">
              <a:rPr lang="en-US"/>
              <a:pPr/>
              <a:t>1</a:t>
            </a:fld>
            <a:endParaRPr lang="en-US"/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5C3BF-004E-4008-BE3B-8367125B0E0D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E179EA-E282-40DC-B285-79223B0CE842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D570E3-D34A-4BE3-8964-7BD8FE4D17AA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E758D9-4E90-42BE-8A87-4C8D7A1E8AE2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F414AF-E3EB-401E-9190-59F99D9E6CBA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1A7944-696A-4F43-92AA-A3D7649C5DC1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3BA296-15F8-42C1-85BC-B83A1DBDC7BA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FD6268-8972-4452-9D9B-BAEB81F946A0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7B61A2-1FDC-4AB1-9618-5E36E681D621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680952-9317-4AB0-ADEB-87E19EB49B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B9118C-386B-4A99-8F4C-EAA5B22418D3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879F5B-7B0F-43D5-B2B6-2E8C67CEB053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01C0CC80-7DBD-476A-A82C-A4B80C125174}" type="slidenum">
              <a:rPr lang="en-US"/>
              <a:pPr/>
              <a:t>‹#›</a:t>
            </a:fld>
            <a:endParaRPr lang="en-US" dirty="0"/>
          </a:p>
        </p:txBody>
      </p:sp>
      <p:pic>
        <p:nvPicPr>
          <p:cNvPr id="2" name="Picture 11" descr="slide-topper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9144000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1" name="Rectangle 12"/>
          <p:cNvSpPr>
            <a:spLocks noChangeArrowheads="1"/>
          </p:cNvSpPr>
          <p:nvPr userDrawn="1"/>
        </p:nvSpPr>
        <p:spPr bwMode="auto">
          <a:xfrm>
            <a:off x="2743200" y="6248400"/>
            <a:ext cx="3581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1032" name="Rectangle 15"/>
          <p:cNvSpPr>
            <a:spLocks noChangeArrowheads="1"/>
          </p:cNvSpPr>
          <p:nvPr userDrawn="1"/>
        </p:nvSpPr>
        <p:spPr bwMode="auto">
          <a:xfrm>
            <a:off x="3962400" y="6491288"/>
            <a:ext cx="11033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PAG 2013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oudy Old Style" charset="0"/>
          <a:ea typeface="ＭＳ Ｐゴシック" charset="-128"/>
          <a:cs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oudy Old Style" charset="0"/>
          <a:ea typeface="ＭＳ Ｐゴシック" charset="-128"/>
          <a:cs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oudy Old Style" charset="0"/>
          <a:ea typeface="ＭＳ Ｐゴシック" charset="-128"/>
          <a:cs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oudy Old Style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jpeg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6670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Plant Reactome</a:t>
            </a:r>
            <a:endParaRPr lang="en-US" smtClean="0">
              <a:latin typeface="Calibri" pitchFamily="34" charset="0"/>
            </a:endParaRPr>
          </a:p>
        </p:txBody>
      </p:sp>
      <p:sp>
        <p:nvSpPr>
          <p:cNvPr id="1433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90600" y="3886200"/>
            <a:ext cx="7391400" cy="1752600"/>
          </a:xfrm>
        </p:spPr>
        <p:txBody>
          <a:bodyPr/>
          <a:lstStyle/>
          <a:p>
            <a:r>
              <a:rPr lang="en-US" smtClean="0"/>
              <a:t>Palitha Dharmawardhana &amp; Justin Preece</a:t>
            </a:r>
          </a:p>
          <a:p>
            <a:pPr eaLnBrk="1" hangingPunct="1"/>
            <a:r>
              <a:rPr lang="en-US" smtClean="0">
                <a:latin typeface="Calibri" pitchFamily="34" charset="0"/>
              </a:rPr>
              <a:t>Oregon State University</a:t>
            </a:r>
          </a:p>
        </p:txBody>
      </p:sp>
      <p:pic>
        <p:nvPicPr>
          <p:cNvPr id="4" name="Picture 3" descr="pr_bann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685800"/>
            <a:ext cx="8438449" cy="1032040"/>
          </a:xfrm>
          <a:prstGeom prst="rect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94984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153400" cy="1143000"/>
          </a:xfrm>
        </p:spPr>
        <p:txBody>
          <a:bodyPr/>
          <a:lstStyle/>
          <a:p>
            <a:r>
              <a:rPr lang="en-US" sz="2400" dirty="0" smtClean="0"/>
              <a:t>Pathway hierarchy example</a:t>
            </a:r>
            <a:br>
              <a:rPr lang="en-US" sz="2400" dirty="0" smtClean="0"/>
            </a:br>
            <a:r>
              <a:rPr lang="en-US" sz="2400" dirty="0" smtClean="0"/>
              <a:t> Translation: Cap-dependent translation initiation</a:t>
            </a:r>
            <a:endParaRPr lang="en-US" sz="24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142191" y="1371600"/>
            <a:ext cx="8697009" cy="5105400"/>
            <a:chOff x="142191" y="1219200"/>
            <a:chExt cx="8697009" cy="510540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/>
            <a:srcRect t="16856" b="4052"/>
            <a:stretch>
              <a:fillRect/>
            </a:stretch>
          </p:blipFill>
          <p:spPr bwMode="auto">
            <a:xfrm>
              <a:off x="142191" y="1219200"/>
              <a:ext cx="8697009" cy="5105400"/>
            </a:xfrm>
            <a:prstGeom prst="rect">
              <a:avLst/>
            </a:prstGeom>
            <a:noFill/>
            <a:ln w="12700" cap="rnd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/>
            <a:srcRect l="37736" t="32334" r="13747" b="16226"/>
            <a:stretch>
              <a:fillRect/>
            </a:stretch>
          </p:blipFill>
          <p:spPr bwMode="auto">
            <a:xfrm>
              <a:off x="4857408" y="3060492"/>
              <a:ext cx="3722540" cy="2929328"/>
            </a:xfrm>
            <a:prstGeom prst="rect">
              <a:avLst/>
            </a:prstGeom>
            <a:noFill/>
            <a:ln w="12700" cap="rnd">
              <a:noFill/>
              <a:miter lim="800000"/>
              <a:headEnd/>
              <a:tailEnd/>
            </a:ln>
          </p:spPr>
        </p:pic>
        <p:cxnSp>
          <p:nvCxnSpPr>
            <p:cNvPr id="9" name="Elbow Connector 8"/>
            <p:cNvCxnSpPr/>
            <p:nvPr/>
          </p:nvCxnSpPr>
          <p:spPr bwMode="auto">
            <a:xfrm flipV="1">
              <a:off x="1371600" y="1828800"/>
              <a:ext cx="1828800" cy="381000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2" name="Elbow Connector 11"/>
            <p:cNvCxnSpPr/>
            <p:nvPr/>
          </p:nvCxnSpPr>
          <p:spPr bwMode="auto">
            <a:xfrm>
              <a:off x="2209800" y="2384610"/>
              <a:ext cx="2667000" cy="1219200"/>
            </a:xfrm>
            <a:prstGeom prst="bentConnector3">
              <a:avLst>
                <a:gd name="adj1" fmla="val 33866"/>
              </a:avLst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95318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Cap-dependent translation initiation example cont.</a:t>
            </a:r>
            <a:endParaRPr lang="en-US" sz="3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t="16494" r="659" b="14352"/>
          <a:stretch>
            <a:fillRect/>
          </a:stretch>
        </p:blipFill>
        <p:spPr bwMode="auto">
          <a:xfrm>
            <a:off x="76200" y="1676400"/>
            <a:ext cx="8935528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505200" y="4953000"/>
            <a:ext cx="5181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Two Reactions: </a:t>
            </a:r>
          </a:p>
          <a:p>
            <a:pPr marL="228600" indent="-228600">
              <a:buAutoNum type="arabicParenBoth"/>
            </a:pPr>
            <a:r>
              <a:rPr lang="en-US" sz="1200" dirty="0" smtClean="0"/>
              <a:t>Dissociation: 80S </a:t>
            </a:r>
            <a:r>
              <a:rPr lang="en-US" sz="1200" dirty="0" err="1" smtClean="0"/>
              <a:t>monosomes</a:t>
            </a:r>
            <a:r>
              <a:rPr lang="en-US" sz="1200" dirty="0" smtClean="0"/>
              <a:t> dissociate into 40S and 60S ribosomal subunits. eIF1A promotes this dissociation</a:t>
            </a:r>
          </a:p>
          <a:p>
            <a:pPr marL="228600" indent="-228600">
              <a:buAutoNum type="arabicParenBoth"/>
            </a:pPr>
            <a:r>
              <a:rPr lang="en-US" sz="1200" dirty="0" smtClean="0"/>
              <a:t>Association: eIF3 and eIF1A bind to the 40S ribosomal subunit</a:t>
            </a:r>
          </a:p>
          <a:p>
            <a:pPr marL="228600" indent="-228600">
              <a:buAutoNum type="arabicParenBoth"/>
            </a:pPr>
            <a:endParaRPr lang="en-US" sz="1200" dirty="0"/>
          </a:p>
        </p:txBody>
      </p:sp>
      <p:sp>
        <p:nvSpPr>
          <p:cNvPr id="8" name="Oval 7"/>
          <p:cNvSpPr/>
          <p:nvPr/>
        </p:nvSpPr>
        <p:spPr bwMode="auto">
          <a:xfrm>
            <a:off x="4800600" y="3362325"/>
            <a:ext cx="304800" cy="457200"/>
          </a:xfrm>
          <a:prstGeom prst="ellipse">
            <a:avLst/>
          </a:prstGeom>
          <a:noFill/>
          <a:ln w="28575" cap="flat" cmpd="sng" algn="ctr">
            <a:solidFill>
              <a:srgbClr val="66FF33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858000" y="3005307"/>
            <a:ext cx="304800" cy="457200"/>
          </a:xfrm>
          <a:prstGeom prst="ellipse">
            <a:avLst/>
          </a:prstGeom>
          <a:noFill/>
          <a:ln w="28575" cap="flat" cmpd="sng" algn="ctr">
            <a:solidFill>
              <a:srgbClr val="66FF33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5037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sz="2400" dirty="0" smtClean="0"/>
              <a:t>Cellular locations/Compartments of reactions and pathways:</a:t>
            </a:r>
            <a:br>
              <a:rPr lang="en-US" sz="2400" dirty="0" smtClean="0"/>
            </a:br>
            <a:r>
              <a:rPr lang="en-US" sz="2400" dirty="0" smtClean="0"/>
              <a:t> COPII (Coat Protein 2) Mediated Vesicle Transport</a:t>
            </a:r>
            <a:endParaRPr lang="en-US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t="16749" r="3870" b="4289"/>
          <a:stretch>
            <a:fillRect/>
          </a:stretch>
        </p:blipFill>
        <p:spPr bwMode="auto">
          <a:xfrm>
            <a:off x="381000" y="1264403"/>
            <a:ext cx="8229600" cy="4602997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886200" y="589222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smtClean="0"/>
              <a:t>COPII components traffic cargo from the endoplasmic reticulum to the Golgi apparatus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59051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 l="3670" t="37113" r="2752" b="1915"/>
          <a:stretch>
            <a:fillRect/>
          </a:stretch>
        </p:blipFill>
        <p:spPr bwMode="auto">
          <a:xfrm>
            <a:off x="0" y="1066800"/>
            <a:ext cx="9124122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590800"/>
            <a:ext cx="7424882" cy="3992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001000" cy="533400"/>
          </a:xfrm>
        </p:spPr>
        <p:txBody>
          <a:bodyPr/>
          <a:lstStyle/>
          <a:p>
            <a:r>
              <a:rPr lang="en-US" sz="2800" dirty="0" smtClean="0"/>
              <a:t>Reaction details: </a:t>
            </a:r>
            <a:r>
              <a:rPr lang="en-US" sz="2800" dirty="0" err="1" smtClean="0"/>
              <a:t>Phenylpropanoid</a:t>
            </a:r>
            <a:r>
              <a:rPr lang="en-US" sz="2800" dirty="0" smtClean="0"/>
              <a:t> biosynthesis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4072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athway_exchange_eclipse.png"/>
          <p:cNvPicPr>
            <a:picLocks noChangeAspect="1"/>
          </p:cNvPicPr>
          <p:nvPr/>
        </p:nvPicPr>
        <p:blipFill>
          <a:blip r:embed="rId2" cstate="print">
            <a:lum bright="11000"/>
          </a:blip>
          <a:stretch>
            <a:fillRect/>
          </a:stretch>
        </p:blipFill>
        <p:spPr>
          <a:xfrm>
            <a:off x="1676400" y="1371600"/>
            <a:ext cx="7539179" cy="3581400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 smtClean="0"/>
              <a:t>Plant Reactome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7772400" cy="4114800"/>
          </a:xfrm>
        </p:spPr>
        <p:txBody>
          <a:bodyPr/>
          <a:lstStyle/>
          <a:p>
            <a:r>
              <a:rPr lang="en-US" dirty="0" smtClean="0"/>
              <a:t>Data sources</a:t>
            </a:r>
          </a:p>
          <a:p>
            <a:pPr lvl="1"/>
            <a:r>
              <a:rPr lang="en-US" dirty="0" smtClean="0"/>
              <a:t>RiceCyc 3.1</a:t>
            </a:r>
          </a:p>
          <a:p>
            <a:pPr lvl="1"/>
            <a:r>
              <a:rPr lang="en-US" dirty="0" smtClean="0"/>
              <a:t>Rice projections from Reactome (</a:t>
            </a:r>
            <a:r>
              <a:rPr lang="en-US" i="1" dirty="0" smtClean="0"/>
              <a:t>H. sapiens</a:t>
            </a:r>
            <a:r>
              <a:rPr lang="en-US" dirty="0" smtClean="0"/>
              <a:t>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“Cyc” Conversion process</a:t>
            </a:r>
          </a:p>
          <a:p>
            <a:pPr lvl="1"/>
            <a:r>
              <a:rPr lang="en-US" sz="2400" dirty="0" smtClean="0"/>
              <a:t>Exported rice data from RiceCyc 3.1 in BioPAX format</a:t>
            </a:r>
          </a:p>
          <a:p>
            <a:pPr lvl="1"/>
            <a:r>
              <a:rPr lang="en-US" sz="2400" dirty="0" smtClean="0"/>
              <a:t>Ran “Pathway Exchange” data conversion utility (Java)</a:t>
            </a:r>
          </a:p>
          <a:p>
            <a:pPr lvl="1"/>
            <a:r>
              <a:rPr lang="en-US" sz="2400" dirty="0" smtClean="0"/>
              <a:t>Performed additional mappings and refinements</a:t>
            </a:r>
          </a:p>
          <a:p>
            <a:pPr lvl="2"/>
            <a:r>
              <a:rPr lang="en-US" sz="2000" dirty="0" smtClean="0"/>
              <a:t>Updated ChEBI references for Reference Molecules</a:t>
            </a:r>
          </a:p>
          <a:p>
            <a:pPr lvl="2"/>
            <a:r>
              <a:rPr lang="en-US" sz="2000" dirty="0" smtClean="0"/>
              <a:t>UniProt review of the </a:t>
            </a:r>
            <a:r>
              <a:rPr lang="en-US" sz="2000" i="1" dirty="0" smtClean="0"/>
              <a:t>O. s. japonica </a:t>
            </a:r>
            <a:r>
              <a:rPr lang="en-US" sz="2000" dirty="0" smtClean="0"/>
              <a:t>proteome</a:t>
            </a:r>
          </a:p>
          <a:p>
            <a:pPr lvl="1"/>
            <a:r>
              <a:rPr lang="en-US" sz="2400" dirty="0" smtClean="0"/>
              <a:t>Pathway layout illustration in Reactome Curator Tool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5" name="Picture 4" descr="ricecyc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828800"/>
            <a:ext cx="914400" cy="444012"/>
          </a:xfrm>
          <a:prstGeom prst="rect">
            <a:avLst/>
          </a:prstGeom>
          <a:ln>
            <a:solidFill>
              <a:schemeClr val="tx2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17178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0200" y="2819400"/>
            <a:ext cx="3276600" cy="4038600"/>
          </a:xfrm>
          <a:scene3d>
            <a:camera prst="orthographicFront">
              <a:rot lat="0" lon="21599986" rev="0"/>
            </a:camera>
            <a:lightRig rig="threePt" dir="t"/>
          </a:scene3d>
          <a:sp3d/>
        </p:spPr>
        <p:txBody>
          <a:bodyPr/>
          <a:lstStyle/>
          <a:p>
            <a:pPr>
              <a:buNone/>
            </a:pPr>
            <a:r>
              <a:rPr lang="en-US" sz="5200" b="1" dirty="0" smtClean="0">
                <a:solidFill>
                  <a:schemeClr val="accent6">
                    <a:lumMod val="50000"/>
                  </a:schemeClr>
                </a:solidFill>
              </a:rPr>
              <a:t>Site tour</a:t>
            </a:r>
          </a:p>
          <a:p>
            <a:pPr>
              <a:buNone/>
            </a:pPr>
            <a:endParaRPr lang="en-US" sz="5200" dirty="0" smtClean="0"/>
          </a:p>
        </p:txBody>
      </p:sp>
      <p:pic>
        <p:nvPicPr>
          <p:cNvPr id="4" name="Picture 3" descr="cytosolic_glycolysi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143000"/>
            <a:ext cx="4981307" cy="5168346"/>
          </a:xfrm>
          <a:prstGeom prst="rect">
            <a:avLst/>
          </a:prstGeom>
          <a:scene3d>
            <a:camera prst="perspectiveContrastingRightFacing">
              <a:rot lat="513179" lon="20175308" rev="414721"/>
            </a:camera>
            <a:lightRig rig="threePt" dir="t"/>
          </a:scene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b="1" dirty="0" smtClean="0"/>
              <a:t>Demonstration: </a:t>
            </a:r>
            <a:r>
              <a:rPr lang="en-US" sz="4000" dirty="0" smtClean="0"/>
              <a:t>Exploring rice metabolism in the Plant Reactome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457200"/>
          </a:xfrm>
        </p:spPr>
        <p:txBody>
          <a:bodyPr/>
          <a:lstStyle/>
          <a:p>
            <a:r>
              <a:rPr lang="en-US" sz="3000" b="1" dirty="0" smtClean="0"/>
              <a:t>Plant Reactome Front Page</a:t>
            </a:r>
            <a:endParaRPr lang="en-US" sz="3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0600"/>
            <a:ext cx="5105400" cy="56515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86400" y="1905000"/>
            <a:ext cx="3505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Menu</a:t>
            </a:r>
            <a:br>
              <a:rPr lang="en-US" dirty="0" smtClean="0"/>
            </a:b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Pathway Search </a:t>
            </a:r>
            <a:r>
              <a:rPr lang="en-US" dirty="0" smtClean="0"/>
              <a:t>Box</a:t>
            </a:r>
            <a:br>
              <a:rPr lang="en-US" dirty="0" smtClean="0"/>
            </a:b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Featured </a:t>
            </a:r>
            <a:r>
              <a:rPr lang="en-US" dirty="0" smtClean="0"/>
              <a:t>pathway</a:t>
            </a:r>
            <a:br>
              <a:rPr lang="en-US" dirty="0" smtClean="0"/>
            </a:b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More pathways of interest</a:t>
            </a:r>
          </a:p>
          <a:p>
            <a:endParaRPr lang="en-US" dirty="0"/>
          </a:p>
        </p:txBody>
      </p:sp>
      <p:sp>
        <p:nvSpPr>
          <p:cNvPr id="7" name="Donut 6"/>
          <p:cNvSpPr/>
          <p:nvPr/>
        </p:nvSpPr>
        <p:spPr bwMode="auto">
          <a:xfrm>
            <a:off x="533400" y="1981200"/>
            <a:ext cx="2362200" cy="457200"/>
          </a:xfrm>
          <a:prstGeom prst="donut">
            <a:avLst>
              <a:gd name="adj" fmla="val 8758"/>
            </a:avLst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Donut 7"/>
          <p:cNvSpPr/>
          <p:nvPr/>
        </p:nvSpPr>
        <p:spPr bwMode="auto">
          <a:xfrm>
            <a:off x="457200" y="2362200"/>
            <a:ext cx="1295400" cy="1295400"/>
          </a:xfrm>
          <a:prstGeom prst="donut">
            <a:avLst>
              <a:gd name="adj" fmla="val 1514"/>
            </a:avLst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Donut 8"/>
          <p:cNvSpPr/>
          <p:nvPr/>
        </p:nvSpPr>
        <p:spPr bwMode="auto">
          <a:xfrm>
            <a:off x="3048000" y="2209800"/>
            <a:ext cx="1676400" cy="1828800"/>
          </a:xfrm>
          <a:prstGeom prst="donut">
            <a:avLst>
              <a:gd name="adj" fmla="val 1514"/>
            </a:avLst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Donut 9"/>
          <p:cNvSpPr/>
          <p:nvPr/>
        </p:nvSpPr>
        <p:spPr bwMode="auto">
          <a:xfrm>
            <a:off x="304800" y="3429000"/>
            <a:ext cx="1676400" cy="1752600"/>
          </a:xfrm>
          <a:prstGeom prst="donut">
            <a:avLst>
              <a:gd name="adj" fmla="val 1514"/>
            </a:avLst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457200"/>
          </a:xfrm>
        </p:spPr>
        <p:txBody>
          <a:bodyPr/>
          <a:lstStyle/>
          <a:p>
            <a:r>
              <a:rPr lang="en-US" sz="3000" b="1" dirty="0" smtClean="0"/>
              <a:t>Search for pathways, reactions, and genes</a:t>
            </a:r>
            <a:endParaRPr lang="en-US" sz="30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43000"/>
            <a:ext cx="2438400" cy="2692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371600"/>
            <a:ext cx="4191000" cy="2260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1752600"/>
            <a:ext cx="4025900" cy="42449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4191000"/>
            <a:ext cx="6070600" cy="2057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2977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457200"/>
          </a:xfrm>
        </p:spPr>
        <p:txBody>
          <a:bodyPr/>
          <a:lstStyle/>
          <a:p>
            <a:r>
              <a:rPr lang="en-US" sz="3000" b="1" dirty="0" smtClean="0"/>
              <a:t>Advanced Search</a:t>
            </a:r>
            <a:endParaRPr lang="en-US" sz="3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19200"/>
            <a:ext cx="7010400" cy="35261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1447800"/>
            <a:ext cx="5803900" cy="49199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6565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19200"/>
            <a:ext cx="2565400" cy="39022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457200"/>
          </a:xfrm>
        </p:spPr>
        <p:txBody>
          <a:bodyPr/>
          <a:lstStyle/>
          <a:p>
            <a:r>
              <a:rPr lang="en-US" sz="3000" b="1" dirty="0" smtClean="0"/>
              <a:t>Generate SBML</a:t>
            </a:r>
            <a:endParaRPr lang="en-US" sz="3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600200"/>
            <a:ext cx="5197711" cy="3860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000" y="1922199"/>
            <a:ext cx="5283200" cy="4554801"/>
          </a:xfrm>
          <a:prstGeom prst="rect">
            <a:avLst/>
          </a:prstGeom>
        </p:spPr>
      </p:pic>
      <p:sp>
        <p:nvSpPr>
          <p:cNvPr id="8" name="Donut 7"/>
          <p:cNvSpPr/>
          <p:nvPr/>
        </p:nvSpPr>
        <p:spPr bwMode="auto">
          <a:xfrm>
            <a:off x="2133600" y="1219200"/>
            <a:ext cx="1295400" cy="228600"/>
          </a:xfrm>
          <a:prstGeom prst="donut">
            <a:avLst>
              <a:gd name="adj" fmla="val 8758"/>
            </a:avLst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400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76400"/>
            <a:ext cx="8229600" cy="4800600"/>
          </a:xfrm>
        </p:spPr>
        <p:txBody>
          <a:bodyPr/>
          <a:lstStyle/>
          <a:p>
            <a:r>
              <a:rPr lang="en-US" sz="2800" dirty="0" smtClean="0"/>
              <a:t>Pathway databases</a:t>
            </a:r>
          </a:p>
          <a:p>
            <a:r>
              <a:rPr lang="en-US" sz="2800" dirty="0" smtClean="0"/>
              <a:t>What is </a:t>
            </a:r>
            <a:r>
              <a:rPr lang="en-US" sz="2800" dirty="0" err="1" smtClean="0"/>
              <a:t>Reactome</a:t>
            </a:r>
            <a:r>
              <a:rPr lang="en-US" sz="2800" dirty="0" smtClean="0"/>
              <a:t>?</a:t>
            </a:r>
          </a:p>
          <a:p>
            <a:r>
              <a:rPr lang="en-US" sz="2800" dirty="0" err="1" smtClean="0"/>
              <a:t>Reactome</a:t>
            </a:r>
            <a:r>
              <a:rPr lang="en-US" sz="2800" dirty="0" smtClean="0"/>
              <a:t> Data model</a:t>
            </a:r>
          </a:p>
          <a:p>
            <a:r>
              <a:rPr lang="en-US" sz="2800" dirty="0" smtClean="0"/>
              <a:t>Plant </a:t>
            </a:r>
            <a:r>
              <a:rPr lang="en-US" sz="2800" dirty="0" err="1" smtClean="0"/>
              <a:t>Reactome</a:t>
            </a:r>
            <a:r>
              <a:rPr lang="en-US" sz="2800" dirty="0" smtClean="0"/>
              <a:t> with Rice as the reference species</a:t>
            </a:r>
          </a:p>
          <a:p>
            <a:r>
              <a:rPr lang="en-US" sz="2800" dirty="0" smtClean="0"/>
              <a:t>Exploring rice pathways: Few examples</a:t>
            </a:r>
          </a:p>
          <a:p>
            <a:r>
              <a:rPr lang="en-US" sz="2800" i="1" dirty="0" smtClean="0"/>
              <a:t>Plant </a:t>
            </a:r>
            <a:r>
              <a:rPr lang="en-US" sz="2800" i="1" dirty="0" err="1" smtClean="0"/>
              <a:t>Reactome</a:t>
            </a:r>
            <a:r>
              <a:rPr lang="en-US" sz="2800" i="1" dirty="0" smtClean="0"/>
              <a:t> development</a:t>
            </a:r>
          </a:p>
          <a:p>
            <a:r>
              <a:rPr lang="en-US" sz="2800" i="1" dirty="0" smtClean="0"/>
              <a:t>Website Navigation and demonstration</a:t>
            </a:r>
          </a:p>
          <a:p>
            <a:r>
              <a:rPr lang="en-US" sz="2800" i="1" dirty="0" smtClean="0"/>
              <a:t>Upcoming developments</a:t>
            </a:r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2600" dirty="0" smtClean="0"/>
          </a:p>
          <a:p>
            <a:endParaRPr lang="en-US" sz="26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240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7719" y="350369"/>
            <a:ext cx="7772400" cy="457200"/>
          </a:xfrm>
        </p:spPr>
        <p:txBody>
          <a:bodyPr/>
          <a:lstStyle/>
          <a:p>
            <a:r>
              <a:rPr lang="en-US" sz="3000" b="1" dirty="0" smtClean="0"/>
              <a:t>Small Molecule Search</a:t>
            </a:r>
            <a:endParaRPr lang="en-US" sz="3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18" y="807569"/>
            <a:ext cx="6187009" cy="5334000"/>
          </a:xfrm>
          <a:prstGeom prst="rect">
            <a:avLst/>
          </a:prstGeom>
        </p:spPr>
      </p:pic>
      <p:sp>
        <p:nvSpPr>
          <p:cNvPr id="5" name="Donut 4"/>
          <p:cNvSpPr/>
          <p:nvPr/>
        </p:nvSpPr>
        <p:spPr bwMode="auto">
          <a:xfrm>
            <a:off x="2644119" y="2712569"/>
            <a:ext cx="1600200" cy="228600"/>
          </a:xfrm>
          <a:prstGeom prst="donut">
            <a:avLst>
              <a:gd name="adj" fmla="val 8758"/>
            </a:avLst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19" y="959969"/>
            <a:ext cx="6324600" cy="5452621"/>
          </a:xfrm>
          <a:prstGeom prst="rect">
            <a:avLst/>
          </a:prstGeom>
        </p:spPr>
      </p:pic>
      <p:sp>
        <p:nvSpPr>
          <p:cNvPr id="7" name="Donut 6"/>
          <p:cNvSpPr/>
          <p:nvPr/>
        </p:nvSpPr>
        <p:spPr bwMode="auto">
          <a:xfrm>
            <a:off x="1348719" y="5252569"/>
            <a:ext cx="1600200" cy="228600"/>
          </a:xfrm>
          <a:prstGeom prst="donut">
            <a:avLst>
              <a:gd name="adj" fmla="val 8758"/>
            </a:avLst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119" y="1101465"/>
            <a:ext cx="6553200" cy="5649704"/>
          </a:xfrm>
          <a:prstGeom prst="rect">
            <a:avLst/>
          </a:prstGeom>
        </p:spPr>
      </p:pic>
      <p:sp>
        <p:nvSpPr>
          <p:cNvPr id="9" name="Donut 8"/>
          <p:cNvSpPr/>
          <p:nvPr/>
        </p:nvSpPr>
        <p:spPr bwMode="auto">
          <a:xfrm>
            <a:off x="1805919" y="5608169"/>
            <a:ext cx="1600200" cy="228600"/>
          </a:xfrm>
          <a:prstGeom prst="donut">
            <a:avLst>
              <a:gd name="adj" fmla="val 8758"/>
            </a:avLst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6919" y="1188569"/>
            <a:ext cx="6576081" cy="566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53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457200"/>
          </a:xfrm>
        </p:spPr>
        <p:txBody>
          <a:bodyPr/>
          <a:lstStyle/>
          <a:p>
            <a:r>
              <a:rPr lang="en-US" sz="3000" b="1" dirty="0" smtClean="0"/>
              <a:t>Featured Pathway</a:t>
            </a:r>
            <a:endParaRPr lang="en-US" sz="3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99882"/>
            <a:ext cx="6934200" cy="45151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057400"/>
            <a:ext cx="8691910" cy="3962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95053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33400"/>
            <a:ext cx="7772400" cy="457200"/>
          </a:xfrm>
        </p:spPr>
        <p:txBody>
          <a:bodyPr/>
          <a:lstStyle/>
          <a:p>
            <a:r>
              <a:rPr lang="en-US" sz="3600" b="1" dirty="0" smtClean="0"/>
              <a:t>Cytosolic glycolysis 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638800" y="1219200"/>
            <a:ext cx="35052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Pathway d</a:t>
            </a:r>
            <a:r>
              <a:rPr lang="en-US" b="1" dirty="0" smtClean="0"/>
              <a:t>etails on bottom panel: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 dirty="0" smtClean="0"/>
              <a:t>Reference info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 dirty="0" smtClean="0"/>
              <a:t>Compartment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 dirty="0" smtClean="0"/>
              <a:t>Pathway download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 dirty="0" smtClean="0"/>
              <a:t>Participating molecules </a:t>
            </a:r>
            <a:endParaRPr lang="en-US" sz="2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90600"/>
            <a:ext cx="5715000" cy="57324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615845"/>
            <a:ext cx="5499100" cy="27087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3886200"/>
            <a:ext cx="8712200" cy="26329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99887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457200"/>
          </a:xfrm>
        </p:spPr>
        <p:txBody>
          <a:bodyPr/>
          <a:lstStyle/>
          <a:p>
            <a:r>
              <a:rPr lang="en-US" sz="3000" b="1" dirty="0" smtClean="0"/>
              <a:t>Reaction-level Data</a:t>
            </a:r>
            <a:endParaRPr lang="en-US" sz="3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3440"/>
            <a:ext cx="9144000" cy="58135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90600"/>
            <a:ext cx="7391400" cy="5828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219200"/>
            <a:ext cx="7239000" cy="570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887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dirty="0" smtClean="0"/>
              <a:t>Upcoming developments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4114800"/>
          </a:xfrm>
        </p:spPr>
        <p:txBody>
          <a:bodyPr/>
          <a:lstStyle/>
          <a:p>
            <a:r>
              <a:rPr lang="en-US" sz="2200" dirty="0" smtClean="0"/>
              <a:t>Include additional metabolic and regulatory rice pathways</a:t>
            </a:r>
          </a:p>
          <a:p>
            <a:r>
              <a:rPr lang="en-US" sz="2200" dirty="0" smtClean="0"/>
              <a:t>Enable more Reactome analysis </a:t>
            </a:r>
            <a:br>
              <a:rPr lang="en-US" sz="2200" dirty="0" smtClean="0"/>
            </a:br>
            <a:r>
              <a:rPr lang="en-US" sz="2200" dirty="0" smtClean="0"/>
              <a:t>tools:</a:t>
            </a:r>
          </a:p>
          <a:p>
            <a:pPr lvl="1"/>
            <a:r>
              <a:rPr lang="en-US" sz="1800" dirty="0" smtClean="0"/>
              <a:t>Gene expression overlay</a:t>
            </a:r>
          </a:p>
          <a:p>
            <a:pPr lvl="1"/>
            <a:r>
              <a:rPr lang="en-US" sz="1800" dirty="0" smtClean="0"/>
              <a:t>Interaction analysis</a:t>
            </a:r>
          </a:p>
          <a:p>
            <a:pPr lvl="1"/>
            <a:r>
              <a:rPr lang="en-US" sz="1800" dirty="0" smtClean="0"/>
              <a:t>Enrichment analysis</a:t>
            </a:r>
          </a:p>
          <a:p>
            <a:pPr lvl="1"/>
            <a:r>
              <a:rPr lang="en-US" sz="1800" dirty="0" smtClean="0"/>
              <a:t>Reactome BioMart</a:t>
            </a:r>
          </a:p>
          <a:p>
            <a:pPr lvl="1"/>
            <a:r>
              <a:rPr lang="en-US" sz="1800" dirty="0" smtClean="0"/>
              <a:t>Species comparison</a:t>
            </a:r>
          </a:p>
          <a:p>
            <a:r>
              <a:rPr lang="en-US" sz="2200" dirty="0" smtClean="0"/>
              <a:t>Bring </a:t>
            </a:r>
            <a:r>
              <a:rPr lang="en-US" sz="2200" b="1" dirty="0" smtClean="0"/>
              <a:t>Arabidopsis</a:t>
            </a:r>
            <a:r>
              <a:rPr lang="en-US" sz="2200" dirty="0" smtClean="0"/>
              <a:t> into the Plant Reactome as a reference species</a:t>
            </a:r>
          </a:p>
          <a:p>
            <a:pPr lvl="1"/>
            <a:r>
              <a:rPr lang="en-US" sz="1800" dirty="0" smtClean="0"/>
              <a:t>Update the existing AraCyc Reactome data conversion</a:t>
            </a:r>
          </a:p>
          <a:p>
            <a:pPr lvl="1"/>
            <a:r>
              <a:rPr lang="en-US" sz="1800" dirty="0" smtClean="0"/>
              <a:t>Perform regulatory pathway projections from Reactome (</a:t>
            </a:r>
            <a:r>
              <a:rPr lang="en-US" sz="1800" i="1" dirty="0" smtClean="0"/>
              <a:t>H. sapiens</a:t>
            </a:r>
            <a:r>
              <a:rPr lang="en-US" sz="1800" dirty="0" smtClean="0"/>
              <a:t>)</a:t>
            </a:r>
          </a:p>
          <a:p>
            <a:r>
              <a:rPr lang="en-US" sz="2200" dirty="0" smtClean="0"/>
              <a:t>Run Ensembl Compara projections to other species, including </a:t>
            </a:r>
            <a:r>
              <a:rPr lang="en-US" sz="2200" b="1" dirty="0" smtClean="0"/>
              <a:t>maize</a:t>
            </a:r>
          </a:p>
        </p:txBody>
      </p:sp>
      <p:pic>
        <p:nvPicPr>
          <p:cNvPr id="4" name="Picture 2" descr="http://wiki.reactome.org/images/thumb/d/d0/Expression_overlay.png/600px-Expression_overlay.png"/>
          <p:cNvPicPr>
            <a:picLocks noChangeAspect="1" noChangeArrowheads="1"/>
          </p:cNvPicPr>
          <p:nvPr/>
        </p:nvPicPr>
        <p:blipFill>
          <a:blip r:embed="rId2"/>
          <a:srcRect l="37333"/>
          <a:stretch>
            <a:fillRect/>
          </a:stretch>
        </p:blipFill>
        <p:spPr bwMode="auto">
          <a:xfrm>
            <a:off x="4800600" y="1926691"/>
            <a:ext cx="3581400" cy="1981201"/>
          </a:xfrm>
          <a:prstGeom prst="rect">
            <a:avLst/>
          </a:prstGeom>
          <a:noFill/>
          <a:ln>
            <a:solidFill>
              <a:schemeClr val="tx2">
                <a:lumMod val="95000"/>
                <a:lumOff val="5000"/>
              </a:schemeClr>
            </a:solidFill>
          </a:ln>
        </p:spPr>
      </p:pic>
      <p:pic>
        <p:nvPicPr>
          <p:cNvPr id="8" name="Picture 2" descr="http://wiki.reactome.org/images/thumb/d/d1/Export_interactors.png/600px-Export_interactors.png"/>
          <p:cNvPicPr>
            <a:picLocks noChangeAspect="1" noChangeArrowheads="1"/>
          </p:cNvPicPr>
          <p:nvPr/>
        </p:nvPicPr>
        <p:blipFill>
          <a:blip r:embed="rId3" cstate="print"/>
          <a:srcRect t="7111" r="10666" b="23556"/>
          <a:stretch>
            <a:fillRect/>
          </a:stretch>
        </p:blipFill>
        <p:spPr bwMode="auto">
          <a:xfrm>
            <a:off x="5191125" y="1898117"/>
            <a:ext cx="3657600" cy="2129051"/>
          </a:xfrm>
          <a:prstGeom prst="rect">
            <a:avLst/>
          </a:prstGeom>
          <a:noFill/>
          <a:ln>
            <a:solidFill>
              <a:schemeClr val="tx2">
                <a:lumMod val="95000"/>
                <a:lumOff val="5000"/>
              </a:schemeClr>
            </a:solidFill>
          </a:ln>
        </p:spPr>
      </p:pic>
      <p:pic>
        <p:nvPicPr>
          <p:cNvPr id="7" name="Picture 6" descr="reactome_biom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1828800"/>
            <a:ext cx="3346979" cy="2307692"/>
          </a:xfrm>
          <a:prstGeom prst="rect">
            <a:avLst/>
          </a:prstGeom>
          <a:ln>
            <a:solidFill>
              <a:schemeClr val="tx2">
                <a:lumMod val="95000"/>
                <a:lumOff val="5000"/>
              </a:schemeClr>
            </a:solidFill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05824"/>
            <a:ext cx="7772400" cy="1905000"/>
          </a:xfrm>
        </p:spPr>
        <p:txBody>
          <a:bodyPr/>
          <a:lstStyle/>
          <a:p>
            <a:r>
              <a:rPr lang="en-US" sz="3600" b="1" dirty="0" smtClean="0"/>
              <a:t>Questions, comments, </a:t>
            </a:r>
            <a:br>
              <a:rPr lang="en-US" sz="3600" b="1" dirty="0" smtClean="0"/>
            </a:br>
            <a:r>
              <a:rPr lang="en-US" sz="3600" b="1" dirty="0" smtClean="0"/>
              <a:t>suggestions, and bug reports</a:t>
            </a:r>
            <a:endParaRPr lang="en-US" sz="3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158424"/>
            <a:ext cx="5208753" cy="2374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Donut 4"/>
          <p:cNvSpPr/>
          <p:nvPr/>
        </p:nvSpPr>
        <p:spPr bwMode="auto">
          <a:xfrm>
            <a:off x="4495800" y="3048000"/>
            <a:ext cx="1295400" cy="381000"/>
          </a:xfrm>
          <a:prstGeom prst="donut">
            <a:avLst>
              <a:gd name="adj" fmla="val 8758"/>
            </a:avLst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" y="5054024"/>
            <a:ext cx="77724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8000"/>
                </a:solidFill>
              </a:rPr>
              <a:t>r</a:t>
            </a:r>
            <a:r>
              <a:rPr lang="en-US" sz="3200" dirty="0" smtClean="0">
                <a:solidFill>
                  <a:srgbClr val="008000"/>
                </a:solidFill>
              </a:rPr>
              <a:t>eactome-curator@gramene.org</a:t>
            </a:r>
            <a:endParaRPr lang="en-US" sz="32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568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dirty="0" smtClean="0"/>
              <a:t>Acknowledgements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4343400" cy="4114800"/>
          </a:xfrm>
        </p:spPr>
        <p:txBody>
          <a:bodyPr/>
          <a:lstStyle/>
          <a:p>
            <a:pPr>
              <a:buNone/>
            </a:pPr>
            <a:r>
              <a:rPr lang="en-US" sz="1200" b="1" dirty="0" smtClean="0"/>
              <a:t>Oregon State University</a:t>
            </a:r>
          </a:p>
          <a:p>
            <a:pPr>
              <a:buNone/>
            </a:pPr>
            <a:r>
              <a:rPr lang="en-US" sz="1200" dirty="0" smtClean="0"/>
              <a:t>Pankaj Jaiswal (PI)</a:t>
            </a:r>
          </a:p>
          <a:p>
            <a:pPr>
              <a:buNone/>
            </a:pPr>
            <a:r>
              <a:rPr lang="en-US" sz="1200" dirty="0" smtClean="0"/>
              <a:t>Palitha Dharmawardhana (Curation and coordination)</a:t>
            </a:r>
          </a:p>
          <a:p>
            <a:pPr>
              <a:buNone/>
            </a:pPr>
            <a:r>
              <a:rPr lang="en-US" sz="1200" dirty="0" smtClean="0"/>
              <a:t>Sushma Naithani (Curation and outreach)</a:t>
            </a:r>
          </a:p>
          <a:p>
            <a:pPr>
              <a:buNone/>
            </a:pPr>
            <a:r>
              <a:rPr lang="en-US" sz="1200" dirty="0" smtClean="0"/>
              <a:t>Vindhya Amarasinghe (Curation)</a:t>
            </a:r>
          </a:p>
          <a:p>
            <a:pPr>
              <a:buNone/>
            </a:pPr>
            <a:r>
              <a:rPr lang="en-US" sz="1200" dirty="0" smtClean="0"/>
              <a:t>Justin Preece (Software development and database management)</a:t>
            </a:r>
          </a:p>
          <a:p>
            <a:pPr>
              <a:buNone/>
            </a:pPr>
            <a:r>
              <a:rPr lang="en-US" sz="1200" dirty="0" smtClean="0"/>
              <a:t>Dylan Beorchia (Undergraduate student curator)</a:t>
            </a:r>
          </a:p>
          <a:p>
            <a:pPr>
              <a:buNone/>
            </a:pPr>
            <a:r>
              <a:rPr lang="en-US" sz="1200" dirty="0" smtClean="0"/>
              <a:t>Kindra Amoss (Undergraduate student curator)</a:t>
            </a:r>
          </a:p>
          <a:p>
            <a:pPr>
              <a:buNone/>
            </a:pPr>
            <a:endParaRPr lang="en-US" sz="1200" b="1" dirty="0" smtClean="0"/>
          </a:p>
          <a:p>
            <a:pPr>
              <a:buNone/>
            </a:pPr>
            <a:r>
              <a:rPr lang="en-US" sz="1200" b="1" dirty="0" smtClean="0"/>
              <a:t>Cold Spring Harbor Laboratory</a:t>
            </a:r>
          </a:p>
          <a:p>
            <a:pPr>
              <a:buNone/>
            </a:pPr>
            <a:r>
              <a:rPr lang="en-US" sz="1200" dirty="0" smtClean="0"/>
              <a:t>Doreen Ware (PI)</a:t>
            </a:r>
          </a:p>
          <a:p>
            <a:pPr>
              <a:buNone/>
            </a:pPr>
            <a:r>
              <a:rPr lang="en-US" sz="1200" dirty="0" smtClean="0"/>
              <a:t>Marcela Monaco (Gramene coordination and outreach)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029200" y="1600200"/>
            <a:ext cx="3429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None/>
            </a:pPr>
            <a:r>
              <a:rPr lang="en-US" sz="1200" b="1" dirty="0" smtClean="0">
                <a:latin typeface="Calibri" pitchFamily="34" charset="0"/>
              </a:rPr>
              <a:t>Collaborators</a:t>
            </a:r>
          </a:p>
          <a:p>
            <a:pPr>
              <a:buNone/>
            </a:pPr>
            <a:r>
              <a:rPr lang="en-US" sz="1200" b="1" dirty="0" smtClean="0">
                <a:latin typeface="Calibri" pitchFamily="34" charset="0"/>
              </a:rPr>
              <a:t>Reactome Project</a:t>
            </a:r>
          </a:p>
          <a:p>
            <a:pPr>
              <a:buNone/>
            </a:pPr>
            <a:r>
              <a:rPr lang="en-US" sz="1200" dirty="0" smtClean="0">
                <a:latin typeface="Calibri" pitchFamily="34" charset="0"/>
              </a:rPr>
              <a:t>Ontario Institute for Cancer Research</a:t>
            </a:r>
          </a:p>
          <a:p>
            <a:pPr>
              <a:buNone/>
            </a:pPr>
            <a:r>
              <a:rPr lang="en-US" sz="1200" dirty="0" smtClean="0">
                <a:latin typeface="Calibri" pitchFamily="34" charset="0"/>
              </a:rPr>
              <a:t>Lincoln Stein (Reactome PI)</a:t>
            </a:r>
          </a:p>
          <a:p>
            <a:pPr>
              <a:buNone/>
            </a:pPr>
            <a:r>
              <a:rPr lang="en-US" sz="1200" dirty="0" smtClean="0">
                <a:latin typeface="Calibri" pitchFamily="34" charset="0"/>
              </a:rPr>
              <a:t>Guanming Wu (Software and data management)</a:t>
            </a:r>
          </a:p>
          <a:p>
            <a:pPr>
              <a:buNone/>
            </a:pPr>
            <a:r>
              <a:rPr lang="en-US" sz="1200" dirty="0" smtClean="0">
                <a:latin typeface="Calibri" pitchFamily="34" charset="0"/>
              </a:rPr>
              <a:t>Robin Haw (Web servers and outreach)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NYU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Peter D'Eustachio (Curation mentor and outreach)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European Bioinformatics Institute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Henning Hermjakob (Reactome and IntAct PI)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David Croft (Software)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Species-wide data</a:t>
            </a:r>
          </a:p>
          <a:p>
            <a:pPr marL="800100" lvl="1" indent="-342900">
              <a:spcBef>
                <a:spcPct val="20000"/>
              </a:spcBef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Maize</a:t>
            </a:r>
          </a:p>
          <a:p>
            <a:pPr marL="800100" lvl="1" indent="-342900">
              <a:spcBef>
                <a:spcPct val="20000"/>
              </a:spcBef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Carolyn Lawrence (MaizeGDB)</a:t>
            </a:r>
          </a:p>
          <a:p>
            <a:pPr marL="800100" lvl="1" indent="-342900">
              <a:spcBef>
                <a:spcPct val="20000"/>
              </a:spcBef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Andrew Hanson (Vitamin-B pathways)</a:t>
            </a:r>
          </a:p>
          <a:p>
            <a:pPr marL="800100" lvl="1" indent="-342900">
              <a:spcBef>
                <a:spcPct val="20000"/>
              </a:spcBef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Arabidopsis</a:t>
            </a:r>
          </a:p>
          <a:p>
            <a:pPr marL="800100" lvl="1" indent="-342900">
              <a:spcBef>
                <a:spcPct val="20000"/>
              </a:spcBef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Nick Provart (BAR PI)</a:t>
            </a:r>
          </a:p>
          <a:p>
            <a:pPr marL="800100" lvl="1" indent="-342900">
              <a:spcBef>
                <a:spcPct val="20000"/>
              </a:spcBef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Hardeep Nahal (Curation)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 descr="Reactome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025" y="1163097"/>
            <a:ext cx="1316375" cy="513303"/>
          </a:xfrm>
          <a:prstGeom prst="rect">
            <a:avLst/>
          </a:prstGeom>
        </p:spPr>
      </p:pic>
      <p:pic>
        <p:nvPicPr>
          <p:cNvPr id="6" name="Picture 5" descr="OICR2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4572000"/>
            <a:ext cx="1219200" cy="880970"/>
          </a:xfrm>
          <a:prstGeom prst="rect">
            <a:avLst/>
          </a:prstGeom>
        </p:spPr>
      </p:pic>
      <p:pic>
        <p:nvPicPr>
          <p:cNvPr id="8" name="Picture 7" descr="OSU_logo_112_11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764" y="1752600"/>
            <a:ext cx="729436" cy="762000"/>
          </a:xfrm>
          <a:prstGeom prst="rect">
            <a:avLst/>
          </a:prstGeom>
          <a:ln>
            <a:solidFill>
              <a:schemeClr val="tx2">
                <a:lumMod val="85000"/>
                <a:lumOff val="15000"/>
              </a:schemeClr>
            </a:solidFill>
          </a:ln>
        </p:spPr>
      </p:pic>
      <p:pic>
        <p:nvPicPr>
          <p:cNvPr id="11" name="Picture 10" descr="nyumc_so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2819400"/>
            <a:ext cx="1371603" cy="381000"/>
          </a:xfrm>
          <a:prstGeom prst="rect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</p:pic>
      <p:pic>
        <p:nvPicPr>
          <p:cNvPr id="12" name="Picture 11" descr="cshl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4419600"/>
            <a:ext cx="685800" cy="685800"/>
          </a:xfrm>
          <a:prstGeom prst="rect">
            <a:avLst/>
          </a:prstGeom>
        </p:spPr>
      </p:pic>
      <p:pic>
        <p:nvPicPr>
          <p:cNvPr id="13" name="Picture 12" descr="ebi_logo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2350" y="4419600"/>
            <a:ext cx="1238250" cy="304800"/>
          </a:xfrm>
          <a:prstGeom prst="rect">
            <a:avLst/>
          </a:prstGeom>
          <a:ln>
            <a:solidFill>
              <a:schemeClr val="tx2">
                <a:lumMod val="95000"/>
                <a:lumOff val="5000"/>
              </a:schemeClr>
            </a:solidFill>
          </a:ln>
        </p:spPr>
      </p:pic>
      <p:pic>
        <p:nvPicPr>
          <p:cNvPr id="15" name="Picture 14" descr="banner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5743344"/>
            <a:ext cx="4752625" cy="5812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Pathway databases and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more efficient and intuitive way of visualizing biological data</a:t>
            </a:r>
          </a:p>
          <a:p>
            <a:r>
              <a:rPr lang="en-US" dirty="0" smtClean="0"/>
              <a:t>Computer readable pathways facilitate</a:t>
            </a:r>
          </a:p>
          <a:p>
            <a:pPr lvl="1"/>
            <a:r>
              <a:rPr lang="en-US" dirty="0" smtClean="0"/>
              <a:t>Updating and </a:t>
            </a:r>
            <a:r>
              <a:rPr lang="en-US" dirty="0" err="1" smtClean="0"/>
              <a:t>curation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Visualization of high-throughput data types</a:t>
            </a:r>
          </a:p>
          <a:p>
            <a:pPr lvl="1"/>
            <a:r>
              <a:rPr lang="en-US" dirty="0" smtClean="0"/>
              <a:t> Identifying patterns and trends in data</a:t>
            </a:r>
          </a:p>
          <a:p>
            <a:pPr lvl="1"/>
            <a:r>
              <a:rPr lang="en-US" dirty="0" smtClean="0"/>
              <a:t>Functional annotation of genes</a:t>
            </a:r>
          </a:p>
          <a:p>
            <a:pPr lvl="1"/>
            <a:r>
              <a:rPr lang="en-US" dirty="0" smtClean="0"/>
              <a:t>Gene list data reduction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378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Reactome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A </a:t>
            </a:r>
            <a:r>
              <a:rPr lang="en-US" sz="2800" dirty="0" err="1" smtClean="0"/>
              <a:t>curated</a:t>
            </a:r>
            <a:r>
              <a:rPr lang="en-US" sz="2800" dirty="0" smtClean="0"/>
              <a:t> open source and open access pathway database (www.reactome.org)</a:t>
            </a:r>
          </a:p>
          <a:p>
            <a:r>
              <a:rPr lang="en-US" sz="2800" dirty="0" smtClean="0"/>
              <a:t>&gt;1400 pathways on human metabolism, signaling, and gene regulation etc.</a:t>
            </a:r>
          </a:p>
          <a:p>
            <a:r>
              <a:rPr lang="en-US" sz="2800" dirty="0" smtClean="0"/>
              <a:t>Human is the Reference species with extension to other species based on gene </a:t>
            </a:r>
            <a:r>
              <a:rPr lang="en-US" sz="2800" dirty="0" err="1" smtClean="0"/>
              <a:t>orthology</a:t>
            </a:r>
            <a:r>
              <a:rPr lang="en-US" sz="2800" dirty="0" smtClean="0"/>
              <a:t> and inferred reactions</a:t>
            </a:r>
          </a:p>
          <a:p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709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Reactome</a:t>
            </a:r>
            <a:r>
              <a:rPr lang="en-US" dirty="0" smtClean="0"/>
              <a:t> data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696200" cy="1524000"/>
          </a:xfrm>
        </p:spPr>
        <p:txBody>
          <a:bodyPr/>
          <a:lstStyle/>
          <a:p>
            <a:r>
              <a:rPr lang="en-US" sz="1800" dirty="0" smtClean="0"/>
              <a:t>Depicts biological processes as a set of connected reactions and events</a:t>
            </a:r>
          </a:p>
          <a:p>
            <a:r>
              <a:rPr lang="en-US" sz="1800" dirty="0" smtClean="0"/>
              <a:t>It can represent many events and states in biological processes</a:t>
            </a:r>
          </a:p>
          <a:p>
            <a:r>
              <a:rPr lang="en-US" sz="1800" dirty="0" smtClean="0"/>
              <a:t>In addition to classical biochemical reactions, changes in state, such as binding, activation, translocation and degradation can be represented</a:t>
            </a:r>
            <a:endParaRPr 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762000" y="6019800"/>
            <a:ext cx="4830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800" dirty="0" smtClean="0"/>
              <a:t>  Reactions are connected to form pathways</a:t>
            </a:r>
            <a:endParaRPr lang="en-US" sz="1800" dirty="0"/>
          </a:p>
        </p:txBody>
      </p:sp>
      <p:grpSp>
        <p:nvGrpSpPr>
          <p:cNvPr id="8" name="Group 7"/>
          <p:cNvGrpSpPr/>
          <p:nvPr/>
        </p:nvGrpSpPr>
        <p:grpSpPr>
          <a:xfrm>
            <a:off x="1295400" y="3505200"/>
            <a:ext cx="5876925" cy="2362200"/>
            <a:chOff x="1295400" y="3505200"/>
            <a:chExt cx="5876925" cy="2362200"/>
          </a:xfrm>
        </p:grpSpPr>
        <p:pic>
          <p:nvPicPr>
            <p:cNvPr id="13313" name="Picture 1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295400" y="3505200"/>
              <a:ext cx="5876925" cy="2362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295400" y="3527610"/>
              <a:ext cx="1695450" cy="447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4052443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r>
              <a:rPr lang="en-US" sz="2800" dirty="0" smtClean="0"/>
              <a:t>Interpreting pathway diagrams:</a:t>
            </a:r>
            <a:endParaRPr lang="en-US" sz="2800" dirty="0"/>
          </a:p>
        </p:txBody>
      </p:sp>
      <p:pic>
        <p:nvPicPr>
          <p:cNvPr id="11268" name="Picture 4" descr="http://wiki.reactome.org/images/thumb/e/e7/Reaction_objects1.png/400px-Reaction_objects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95600" y="990600"/>
            <a:ext cx="3810000" cy="1762126"/>
          </a:xfrm>
          <a:prstGeom prst="rect">
            <a:avLst/>
          </a:prstGeom>
          <a:noFill/>
          <a:ln w="6350">
            <a:noFill/>
          </a:ln>
        </p:spPr>
      </p:pic>
      <p:pic>
        <p:nvPicPr>
          <p:cNvPr id="11270" name="Picture 6" descr="http://wiki.reactome.org/images/thumb/d/dc/Reaction_objects2.png/150px-Reaction_objects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1800" y="4267200"/>
            <a:ext cx="1428750" cy="2200275"/>
          </a:xfrm>
          <a:prstGeom prst="rect">
            <a:avLst/>
          </a:prstGeom>
          <a:noFill/>
        </p:spPr>
      </p:pic>
      <p:pic>
        <p:nvPicPr>
          <p:cNvPr id="11272" name="Picture 8" descr="http://wiki.reactome.org/images/thumb/e/e3/Reaction_objects3.png/500px-Reaction_objects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19400" y="3124200"/>
            <a:ext cx="6324600" cy="948690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/>
        </p:nvSpPr>
        <p:spPr bwMode="auto">
          <a:xfrm>
            <a:off x="2895600" y="990600"/>
            <a:ext cx="6096000" cy="1828800"/>
          </a:xfrm>
          <a:prstGeom prst="roundRect">
            <a:avLst/>
          </a:prstGeom>
          <a:noFill/>
          <a:ln w="3810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2895600" y="4267200"/>
            <a:ext cx="1676400" cy="2286000"/>
          </a:xfrm>
          <a:prstGeom prst="roundRect">
            <a:avLst/>
          </a:prstGeom>
          <a:noFill/>
          <a:ln w="3810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2895600" y="2819400"/>
            <a:ext cx="6096000" cy="1447800"/>
          </a:xfrm>
          <a:prstGeom prst="roundRect">
            <a:avLst/>
          </a:prstGeom>
          <a:noFill/>
          <a:ln w="3810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/>
          <a:srcRect l="68965" t="20029" r="1108" b="18536"/>
          <a:stretch>
            <a:fillRect/>
          </a:stretch>
        </p:blipFill>
        <p:spPr bwMode="auto">
          <a:xfrm>
            <a:off x="0" y="976489"/>
            <a:ext cx="2667000" cy="572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61910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Plant </a:t>
            </a:r>
            <a:r>
              <a:rPr lang="en-US" dirty="0" err="1" smtClean="0"/>
              <a:t>Reactome</a:t>
            </a:r>
            <a:endParaRPr lang="en-US" dirty="0"/>
          </a:p>
        </p:txBody>
      </p:sp>
      <p:pic>
        <p:nvPicPr>
          <p:cNvPr id="4" name="Content Placeholder 3" descr="pr_banner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2057400"/>
            <a:ext cx="7772400" cy="950581"/>
          </a:xfrm>
          <a:prstGeom prst="rect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1612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Plant </a:t>
            </a:r>
            <a:r>
              <a:rPr lang="en-US" sz="3600" dirty="0" err="1" smtClean="0"/>
              <a:t>Reactome</a:t>
            </a:r>
            <a:r>
              <a:rPr lang="en-US" sz="3600" dirty="0" smtClean="0"/>
              <a:t> pathway data sources</a:t>
            </a:r>
            <a:br>
              <a:rPr lang="en-US" sz="3600" dirty="0" smtClean="0"/>
            </a:br>
            <a:r>
              <a:rPr lang="en-US" sz="3600" dirty="0" smtClean="0"/>
              <a:t> in </a:t>
            </a:r>
            <a:r>
              <a:rPr lang="en-US" sz="3600" i="1" dirty="0" smtClean="0"/>
              <a:t>beta</a:t>
            </a:r>
            <a:r>
              <a:rPr lang="en-US" sz="3600" dirty="0" smtClean="0"/>
              <a:t> release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Rice is represented as the reference species</a:t>
            </a:r>
          </a:p>
          <a:p>
            <a:pPr lvl="1"/>
            <a:r>
              <a:rPr lang="en-US" dirty="0" smtClean="0"/>
              <a:t>Metabolic pathways from </a:t>
            </a:r>
            <a:r>
              <a:rPr lang="en-US" dirty="0" err="1" smtClean="0"/>
              <a:t>Gramene</a:t>
            </a:r>
            <a:r>
              <a:rPr lang="en-US" dirty="0" smtClean="0"/>
              <a:t> </a:t>
            </a:r>
            <a:r>
              <a:rPr lang="en-US" dirty="0" err="1" smtClean="0"/>
              <a:t>RiceCyc</a:t>
            </a:r>
            <a:r>
              <a:rPr lang="en-US" dirty="0" smtClean="0"/>
              <a:t> v3.1</a:t>
            </a:r>
          </a:p>
          <a:p>
            <a:pPr lvl="1"/>
            <a:r>
              <a:rPr lang="en-US" dirty="0" err="1" smtClean="0"/>
              <a:t>Orthology</a:t>
            </a:r>
            <a:r>
              <a:rPr lang="en-US" dirty="0" smtClean="0"/>
              <a:t> based inferred pathway projections from </a:t>
            </a:r>
            <a:r>
              <a:rPr lang="en-US" dirty="0" err="1" smtClean="0"/>
              <a:t>Reactome</a:t>
            </a:r>
            <a:r>
              <a:rPr lang="en-US" dirty="0" smtClean="0"/>
              <a:t> (</a:t>
            </a:r>
            <a:r>
              <a:rPr lang="en-US" i="1" dirty="0" smtClean="0"/>
              <a:t>H. sapiens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047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5791200" cy="1143000"/>
          </a:xfrm>
        </p:spPr>
        <p:txBody>
          <a:bodyPr/>
          <a:lstStyle/>
          <a:p>
            <a:r>
              <a:rPr lang="en-US" sz="3200" dirty="0" smtClean="0"/>
              <a:t>Rice pathway types &amp; hierarchy:</a:t>
            </a:r>
            <a:endParaRPr lang="en-US" sz="3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t="18575" r="36946" b="2590"/>
          <a:stretch>
            <a:fillRect/>
          </a:stretch>
        </p:blipFill>
        <p:spPr bwMode="auto">
          <a:xfrm>
            <a:off x="2667000" y="914399"/>
            <a:ext cx="6025847" cy="5562601"/>
          </a:xfrm>
          <a:prstGeom prst="rect">
            <a:avLst/>
          </a:prstGeom>
          <a:noFill/>
          <a:ln w="28575">
            <a:solidFill>
              <a:schemeClr val="bg2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sp>
        <p:nvSpPr>
          <p:cNvPr id="5" name="Rounded Rectangle 4"/>
          <p:cNvSpPr/>
          <p:nvPr/>
        </p:nvSpPr>
        <p:spPr bwMode="auto">
          <a:xfrm>
            <a:off x="2438400" y="1447800"/>
            <a:ext cx="2057400" cy="228600"/>
          </a:xfrm>
          <a:prstGeom prst="roundRect">
            <a:avLst/>
          </a:prstGeom>
          <a:noFill/>
          <a:ln w="19050" cap="flat" cmpd="sng" algn="ctr">
            <a:solidFill>
              <a:srgbClr val="66FF33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2472462" y="3844062"/>
            <a:ext cx="2057400" cy="228600"/>
          </a:xfrm>
          <a:prstGeom prst="roundRect">
            <a:avLst/>
          </a:prstGeom>
          <a:noFill/>
          <a:ln w="19050" cap="flat" cmpd="sng" algn="ctr">
            <a:solidFill>
              <a:srgbClr val="66FF33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9980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E6"/>
      </a:lt1>
      <a:dk2>
        <a:srgbClr val="000000"/>
      </a:dk2>
      <a:lt2>
        <a:srgbClr val="777777"/>
      </a:lt2>
      <a:accent1>
        <a:srgbClr val="FFFFF7"/>
      </a:accent1>
      <a:accent2>
        <a:srgbClr val="33CCCC"/>
      </a:accent2>
      <a:accent3>
        <a:srgbClr val="FFFFF0"/>
      </a:accent3>
      <a:accent4>
        <a:srgbClr val="000000"/>
      </a:accent4>
      <a:accent5>
        <a:srgbClr val="FFFFFA"/>
      </a:accent5>
      <a:accent6>
        <a:srgbClr val="2DB9B9"/>
      </a:accent6>
      <a:hlink>
        <a:srgbClr val="FF5050"/>
      </a:hlink>
      <a:folHlink>
        <a:srgbClr val="FF9900"/>
      </a:folHlink>
    </a:clrScheme>
    <a:fontScheme name="Blank Presentation">
      <a:majorFont>
        <a:latin typeface="Goudy Old Style"/>
        <a:ea typeface="ＭＳ Ｐゴシック"/>
        <a:cs typeface="ＭＳ Ｐゴシック"/>
      </a:majorFont>
      <a:minorFont>
        <a:latin typeface="Goudy Old Style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5369</TotalTime>
  <Words>531</Words>
  <Application>Microsoft Macintosh PowerPoint</Application>
  <PresentationFormat>On-screen Show (4:3)</PresentationFormat>
  <Paragraphs>127</Paragraphs>
  <Slides>26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Blank Presentation</vt:lpstr>
      <vt:lpstr>Plant Reactome</vt:lpstr>
      <vt:lpstr>Outline</vt:lpstr>
      <vt:lpstr>Pathway databases and analysis</vt:lpstr>
      <vt:lpstr>What is Reactome</vt:lpstr>
      <vt:lpstr>Reactome data model</vt:lpstr>
      <vt:lpstr>Interpreting pathway diagrams:</vt:lpstr>
      <vt:lpstr>Plant Reactome</vt:lpstr>
      <vt:lpstr>Plant Reactome pathway data sources  in beta release</vt:lpstr>
      <vt:lpstr>Rice pathway types &amp; hierarchy:</vt:lpstr>
      <vt:lpstr>Pathway hierarchy example  Translation: Cap-dependent translation initiation</vt:lpstr>
      <vt:lpstr>Cap-dependent translation initiation example cont.</vt:lpstr>
      <vt:lpstr>Cellular locations/Compartments of reactions and pathways:  COPII (Coat Protein 2) Mediated Vesicle Transport</vt:lpstr>
      <vt:lpstr>Reaction details: Phenylpropanoid biosynthesis</vt:lpstr>
      <vt:lpstr>Plant Reactome development</vt:lpstr>
      <vt:lpstr> Demonstration: Exploring rice metabolism in the Plant Reactome</vt:lpstr>
      <vt:lpstr>Plant Reactome Front Page</vt:lpstr>
      <vt:lpstr>Search for pathways, reactions, and genes</vt:lpstr>
      <vt:lpstr>Advanced Search</vt:lpstr>
      <vt:lpstr>Generate SBML</vt:lpstr>
      <vt:lpstr>Small Molecule Search</vt:lpstr>
      <vt:lpstr>Featured Pathway</vt:lpstr>
      <vt:lpstr>Cytosolic glycolysis </vt:lpstr>
      <vt:lpstr>Reaction-level Data</vt:lpstr>
      <vt:lpstr>Upcoming developments</vt:lpstr>
      <vt:lpstr>Questions, comments,  suggestions, and bug reports</vt:lpstr>
      <vt:lpstr>Acknowledgements </vt:lpstr>
    </vt:vector>
  </TitlesOfParts>
  <Company>Ken Clark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Quick Search, Markers &amp; Maps</dc:title>
  <dc:creator>Ken Clark</dc:creator>
  <cp:lastModifiedBy>Justin Preece</cp:lastModifiedBy>
  <cp:revision>127</cp:revision>
  <dcterms:created xsi:type="dcterms:W3CDTF">2010-01-06T19:35:23Z</dcterms:created>
  <dcterms:modified xsi:type="dcterms:W3CDTF">2013-01-15T20:54:07Z</dcterms:modified>
</cp:coreProperties>
</file>